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41"/>
  </p:notesMasterIdLst>
  <p:sldIdLst>
    <p:sldId id="256" r:id="rId3"/>
    <p:sldId id="257" r:id="rId4"/>
    <p:sldId id="259" r:id="rId5"/>
    <p:sldId id="349" r:id="rId6"/>
    <p:sldId id="268" r:id="rId7"/>
    <p:sldId id="373" r:id="rId8"/>
    <p:sldId id="374" r:id="rId9"/>
    <p:sldId id="263" r:id="rId10"/>
    <p:sldId id="264" r:id="rId11"/>
    <p:sldId id="311" r:id="rId12"/>
    <p:sldId id="267" r:id="rId13"/>
    <p:sldId id="344" r:id="rId14"/>
    <p:sldId id="375" r:id="rId15"/>
    <p:sldId id="372" r:id="rId16"/>
    <p:sldId id="378" r:id="rId17"/>
    <p:sldId id="393" r:id="rId18"/>
    <p:sldId id="394" r:id="rId19"/>
    <p:sldId id="395" r:id="rId20"/>
    <p:sldId id="339" r:id="rId21"/>
    <p:sldId id="389" r:id="rId22"/>
    <p:sldId id="390" r:id="rId23"/>
    <p:sldId id="351" r:id="rId24"/>
    <p:sldId id="352" r:id="rId25"/>
    <p:sldId id="353" r:id="rId26"/>
    <p:sldId id="354" r:id="rId27"/>
    <p:sldId id="392" r:id="rId28"/>
    <p:sldId id="377" r:id="rId29"/>
    <p:sldId id="350" r:id="rId30"/>
    <p:sldId id="379" r:id="rId31"/>
    <p:sldId id="348" r:id="rId32"/>
    <p:sldId id="278" r:id="rId33"/>
    <p:sldId id="279" r:id="rId34"/>
    <p:sldId id="281" r:id="rId35"/>
    <p:sldId id="282" r:id="rId36"/>
    <p:sldId id="283" r:id="rId37"/>
    <p:sldId id="345" r:id="rId38"/>
    <p:sldId id="289" r:id="rId39"/>
    <p:sldId id="337" r:id="rId40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Helvetica Neue" panose="02000503000000020004" pitchFamily="2" charset="0"/>
      <p:regular r:id="rId47"/>
      <p:bold r:id="rId48"/>
      <p:italic r:id="rId49"/>
      <p:boldItalic r:id="rId50"/>
    </p:embeddedFont>
    <p:embeddedFont>
      <p:font typeface="PTSerif" panose="020A0603040505020204" pitchFamily="18" charset="77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59"/>
    <p:restoredTop sz="97146"/>
  </p:normalViewPr>
  <p:slideViewPr>
    <p:cSldViewPr snapToGrid="0">
      <p:cViewPr varScale="1">
        <p:scale>
          <a:sx n="213" d="100"/>
          <a:sy n="213" d="100"/>
        </p:scale>
        <p:origin x="176" y="248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43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98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501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33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545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463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310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20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7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161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156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053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58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skillfactory/articles/717360/" TargetMode="External"/><Relationship Id="rId3" Type="http://schemas.openxmlformats.org/officeDocument/2006/relationships/hyperlink" Target="https://towardsdatascience.com/reinforcement-learning-frameworks-e349de4f645a" TargetMode="External"/><Relationship Id="rId7" Type="http://schemas.openxmlformats.org/officeDocument/2006/relationships/hyperlink" Target="https://habr.com/ru/articles/437020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habr.com/ru/articles/349800/" TargetMode="External"/><Relationship Id="rId5" Type="http://schemas.openxmlformats.org/officeDocument/2006/relationships/hyperlink" Target="https://t.me/c/1530284868/2747" TargetMode="External"/><Relationship Id="rId4" Type="http://schemas.openxmlformats.org/officeDocument/2006/relationships/hyperlink" Target="https://github.com/aikorea/awesome-rl" TargetMode="External"/><Relationship Id="rId9" Type="http://schemas.openxmlformats.org/officeDocument/2006/relationships/hyperlink" Target="https://habr.com/ru/companies/vk/articles/343008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Policy Gradient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Property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/>
                  <a:t>Markov Decision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786" t="-4545" b="-4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 infinite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set of final states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infinite (|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|=</a:t>
                </a:r>
                <a:r>
                  <a:rPr lang="en-US" sz="16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action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function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state probability function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reward function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a discount coefficient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blipFill>
                <a:blip r:embed="rId5"/>
                <a:stretch>
                  <a:fillRect l="-2308" t="-1435" r="-769" b="-38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REINFORCE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65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47C45A-9953-B649-B595-7F1D42D4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based and Policy based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424307-E660-9F41-82A6-10E00D8CBA26}"/>
              </a:ext>
            </a:extLst>
          </p:cNvPr>
          <p:cNvSpPr>
            <a:spLocks noChangeAspect="1"/>
          </p:cNvSpPr>
          <p:nvPr/>
        </p:nvSpPr>
        <p:spPr>
          <a:xfrm>
            <a:off x="1804252" y="1217969"/>
            <a:ext cx="3672000" cy="367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BDF10F-AAC6-5746-9977-808A14B09FC1}"/>
              </a:ext>
            </a:extLst>
          </p:cNvPr>
          <p:cNvSpPr>
            <a:spLocks noChangeAspect="1"/>
          </p:cNvSpPr>
          <p:nvPr/>
        </p:nvSpPr>
        <p:spPr>
          <a:xfrm>
            <a:off x="3742493" y="1217969"/>
            <a:ext cx="3672000" cy="367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3306E-95B0-BF4D-A274-06EFC69A7C9C}"/>
              </a:ext>
            </a:extLst>
          </p:cNvPr>
          <p:cNvSpPr txBox="1"/>
          <p:nvPr/>
        </p:nvSpPr>
        <p:spPr>
          <a:xfrm>
            <a:off x="2479313" y="2123375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Value based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87FC-B2F1-DA4E-91C7-8554E08F7AB7}"/>
              </a:ext>
            </a:extLst>
          </p:cNvPr>
          <p:cNvSpPr txBox="1"/>
          <p:nvPr/>
        </p:nvSpPr>
        <p:spPr>
          <a:xfrm>
            <a:off x="5689515" y="2123375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Policy 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BB372-1661-5E4D-9E8F-B3F607344901}"/>
              </a:ext>
            </a:extLst>
          </p:cNvPr>
          <p:cNvSpPr txBox="1"/>
          <p:nvPr/>
        </p:nvSpPr>
        <p:spPr>
          <a:xfrm>
            <a:off x="2283627" y="3303473"/>
            <a:ext cx="12456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Value function</a:t>
            </a:r>
          </a:p>
          <a:p>
            <a:pPr algn="ctr"/>
            <a:r>
              <a:rPr lang="en-US" sz="1100" dirty="0"/>
              <a:t>&amp;</a:t>
            </a:r>
          </a:p>
          <a:p>
            <a:pPr algn="ctr"/>
            <a:r>
              <a:rPr lang="en-US" sz="1100" dirty="0"/>
              <a:t>Greedy policy</a:t>
            </a:r>
          </a:p>
          <a:p>
            <a:pPr algn="ctr"/>
            <a:endParaRPr lang="ru-RU" sz="1100" dirty="0"/>
          </a:p>
          <a:p>
            <a:pPr algn="ctr"/>
            <a:r>
              <a:rPr lang="en-US" sz="1100" b="1" dirty="0"/>
              <a:t>Q-learning</a:t>
            </a:r>
          </a:p>
          <a:p>
            <a:pPr algn="ctr"/>
            <a:r>
              <a:rPr lang="en-US" sz="1100" b="1" dirty="0"/>
              <a:t>DQN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DDCBC-2693-3D44-979C-B181D22685FC}"/>
              </a:ext>
            </a:extLst>
          </p:cNvPr>
          <p:cNvSpPr txBox="1"/>
          <p:nvPr/>
        </p:nvSpPr>
        <p:spPr>
          <a:xfrm>
            <a:off x="5689515" y="3303473"/>
            <a:ext cx="12456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Learning of</a:t>
            </a:r>
          </a:p>
          <a:p>
            <a:pPr algn="ctr"/>
            <a:r>
              <a:rPr lang="en-US" sz="1100" dirty="0"/>
              <a:t>Policy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b="1" dirty="0"/>
              <a:t>Cross-entropy</a:t>
            </a:r>
          </a:p>
          <a:p>
            <a:pPr algn="ctr"/>
            <a:r>
              <a:rPr lang="en-US" sz="1100" b="1" dirty="0"/>
              <a:t>REINFORCE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439FF-277A-A648-9BCC-5D608CD70246}"/>
              </a:ext>
            </a:extLst>
          </p:cNvPr>
          <p:cNvSpPr txBox="1"/>
          <p:nvPr/>
        </p:nvSpPr>
        <p:spPr>
          <a:xfrm>
            <a:off x="4018845" y="3303473"/>
            <a:ext cx="12456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Value function</a:t>
            </a:r>
          </a:p>
          <a:p>
            <a:pPr algn="ctr"/>
            <a:r>
              <a:rPr lang="en-US" sz="1100" dirty="0"/>
              <a:t>&amp;</a:t>
            </a:r>
          </a:p>
          <a:p>
            <a:pPr algn="ctr"/>
            <a:r>
              <a:rPr lang="en-US" sz="1100" dirty="0"/>
              <a:t>Policy</a:t>
            </a:r>
          </a:p>
          <a:p>
            <a:pPr algn="ctr"/>
            <a:endParaRPr lang="en-US" sz="1100" dirty="0"/>
          </a:p>
          <a:p>
            <a:pPr algn="ctr"/>
            <a:r>
              <a:rPr lang="en-US" sz="1100" b="1" dirty="0"/>
              <a:t>SARSA</a:t>
            </a:r>
          </a:p>
          <a:p>
            <a:pPr algn="ctr"/>
            <a:r>
              <a:rPr lang="en-US" sz="1100" b="1" dirty="0"/>
              <a:t>A2C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0BB5-DF72-8744-BD15-A121DD28F215}"/>
              </a:ext>
            </a:extLst>
          </p:cNvPr>
          <p:cNvSpPr txBox="1"/>
          <p:nvPr/>
        </p:nvSpPr>
        <p:spPr>
          <a:xfrm>
            <a:off x="4005763" y="2123375"/>
            <a:ext cx="1245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355518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7777495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59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DQN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6D5F7-B52A-834B-A19A-5A9527D71EF8}"/>
              </a:ext>
            </a:extLst>
          </p:cNvPr>
          <p:cNvSpPr txBox="1"/>
          <p:nvPr/>
        </p:nvSpPr>
        <p:spPr>
          <a:xfrm>
            <a:off x="6618215" y="1694587"/>
            <a:ext cx="21246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C00000"/>
                </a:solidFill>
              </a:rPr>
              <a:t>Медленная сходимость, большая дисперсия, плохая устойчивость</a:t>
            </a:r>
          </a:p>
          <a:p>
            <a:endParaRPr lang="ru-RU" sz="1200" dirty="0">
              <a:solidFill>
                <a:srgbClr val="C00000"/>
              </a:solidFill>
            </a:endParaRPr>
          </a:p>
          <a:p>
            <a:r>
              <a:rPr lang="ru-RU" sz="1200" dirty="0">
                <a:solidFill>
                  <a:srgbClr val="C00000"/>
                </a:solidFill>
              </a:rPr>
              <a:t>Дискретное пространство действий, плохо реагирует на «резкие» переходы</a:t>
            </a:r>
          </a:p>
          <a:p>
            <a:endParaRPr lang="ru-RU" sz="1200" dirty="0">
              <a:solidFill>
                <a:srgbClr val="C00000"/>
              </a:solidFill>
            </a:endParaRPr>
          </a:p>
          <a:p>
            <a:r>
              <a:rPr lang="ru-RU" sz="1200" dirty="0">
                <a:solidFill>
                  <a:srgbClr val="C00000"/>
                </a:solidFill>
              </a:rPr>
              <a:t>Мы всегда получаем детерминированную стратегию, в силу </a:t>
            </a:r>
            <a:r>
              <a:rPr lang="en-US" sz="1200" dirty="0" err="1">
                <a:solidFill>
                  <a:srgbClr val="C00000"/>
                </a:solidFill>
              </a:rPr>
              <a:t>arg</a:t>
            </a:r>
            <a:r>
              <a:rPr lang="en-US" sz="1200" dirty="0">
                <a:solidFill>
                  <a:srgbClr val="C00000"/>
                </a:solidFill>
              </a:rPr>
              <a:t> max⁡</a:t>
            </a:r>
            <a:r>
              <a:rPr lang="ru-RU" sz="1200" dirty="0">
                <a:solidFill>
                  <a:srgbClr val="C00000"/>
                </a:solidFill>
              </a:rPr>
              <a:t>в формуле обновления весов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57A5D-043C-2047-9AAF-ADA1B20BE362}"/>
              </a:ext>
            </a:extLst>
          </p:cNvPr>
          <p:cNvSpPr txBox="1"/>
          <p:nvPr/>
        </p:nvSpPr>
        <p:spPr>
          <a:xfrm>
            <a:off x="951780" y="2275761"/>
            <a:ext cx="1891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58D40"/>
                </a:solidFill>
              </a:rPr>
              <a:t>Off-policy</a:t>
            </a:r>
          </a:p>
          <a:p>
            <a:endParaRPr lang="en-US" sz="1800" dirty="0">
              <a:solidFill>
                <a:srgbClr val="058D40"/>
              </a:solidFill>
            </a:endParaRPr>
          </a:p>
          <a:p>
            <a:r>
              <a:rPr lang="ru-RU" dirty="0">
                <a:solidFill>
                  <a:srgbClr val="058D40"/>
                </a:solidFill>
              </a:rPr>
              <a:t>Использование </a:t>
            </a:r>
            <a:br>
              <a:rPr lang="en-US" dirty="0">
                <a:solidFill>
                  <a:srgbClr val="058D40"/>
                </a:solidFill>
              </a:rPr>
            </a:br>
            <a:r>
              <a:rPr lang="en-US" dirty="0">
                <a:solidFill>
                  <a:srgbClr val="058D40"/>
                </a:solidFill>
              </a:rPr>
              <a:t>Experience replay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75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E2E-ECE2-C040-BC1D-411C8C62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Клеточный мир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F1251D-4A5C-854C-8222-A094A6DDD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731587"/>
              </p:ext>
            </p:extLst>
          </p:nvPr>
        </p:nvGraphicFramePr>
        <p:xfrm>
          <a:off x="1450357" y="1779403"/>
          <a:ext cx="6096000" cy="2252550"/>
        </p:xfrm>
        <a:graphic>
          <a:graphicData uri="http://schemas.openxmlformats.org/drawingml/2006/table">
            <a:tbl>
              <a:tblPr firstRow="1" bandRow="1">
                <a:tableStyleId>{B623574C-9AE7-4070-A081-93A97D88BCA6}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131867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47221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6514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713052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0697410"/>
                    </a:ext>
                  </a:extLst>
                </a:gridCol>
              </a:tblGrid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319201"/>
                  </a:ext>
                </a:extLst>
              </a:tr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58280"/>
                  </a:ext>
                </a:extLst>
              </a:tr>
            </a:tbl>
          </a:graphicData>
        </a:graphic>
      </p:graphicFrame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id="{AD0BA0E8-B8E9-9645-9F7F-51AB9699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1157" y="3028950"/>
            <a:ext cx="914400" cy="914400"/>
          </a:xfrm>
          <a:prstGeom prst="rect">
            <a:avLst/>
          </a:prstGeom>
        </p:spPr>
      </p:pic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AB419F60-5E7C-3D42-82D6-71150AB08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3990" y="3028950"/>
            <a:ext cx="914400" cy="914400"/>
          </a:xfrm>
          <a:prstGeom prst="rect">
            <a:avLst/>
          </a:prstGeom>
        </p:spPr>
      </p:pic>
      <p:pic>
        <p:nvPicPr>
          <p:cNvPr id="9" name="Graphic 8" descr="Skull with solid fill">
            <a:extLst>
              <a:ext uri="{FF2B5EF4-FFF2-40B4-BE49-F238E27FC236}">
                <a16:creationId xmlns:a16="http://schemas.microsoft.com/office/drawing/2014/main" id="{9CE06774-2B86-1941-A012-ACDDF34E5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7643" y="302895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F0D30-C9C9-BE4C-8300-747903D4490E}"/>
              </a:ext>
            </a:extLst>
          </p:cNvPr>
          <p:cNvSpPr txBox="1"/>
          <p:nvPr/>
        </p:nvSpPr>
        <p:spPr>
          <a:xfrm>
            <a:off x="570301" y="1163148"/>
            <a:ext cx="5024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Агент не различает серые клетки – </a:t>
            </a:r>
            <a:r>
              <a:rPr lang="en-US" dirty="0"/>
              <a:t>q-learning </a:t>
            </a:r>
            <a:r>
              <a:rPr lang="ru-RU" dirty="0"/>
              <a:t>не работает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7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E2E-ECE2-C040-BC1D-411C8C62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Клеточный мир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F1251D-4A5C-854C-8222-A094A6DDD245}"/>
              </a:ext>
            </a:extLst>
          </p:cNvPr>
          <p:cNvGraphicFramePr>
            <a:graphicFrameLocks noGrp="1"/>
          </p:cNvGraphicFramePr>
          <p:nvPr/>
        </p:nvGraphicFramePr>
        <p:xfrm>
          <a:off x="1450357" y="1779403"/>
          <a:ext cx="6096000" cy="2252550"/>
        </p:xfrm>
        <a:graphic>
          <a:graphicData uri="http://schemas.openxmlformats.org/drawingml/2006/table">
            <a:tbl>
              <a:tblPr firstRow="1" bandRow="1">
                <a:tableStyleId>{B623574C-9AE7-4070-A081-93A97D88BCA6}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131867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47221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6514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713052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0697410"/>
                    </a:ext>
                  </a:extLst>
                </a:gridCol>
              </a:tblGrid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319201"/>
                  </a:ext>
                </a:extLst>
              </a:tr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58280"/>
                  </a:ext>
                </a:extLst>
              </a:tr>
            </a:tbl>
          </a:graphicData>
        </a:graphic>
      </p:graphicFrame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id="{AD0BA0E8-B8E9-9645-9F7F-51AB9699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1157" y="3028950"/>
            <a:ext cx="914400" cy="914400"/>
          </a:xfrm>
          <a:prstGeom prst="rect">
            <a:avLst/>
          </a:prstGeom>
        </p:spPr>
      </p:pic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AB419F60-5E7C-3D42-82D6-71150AB08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3990" y="3028950"/>
            <a:ext cx="914400" cy="914400"/>
          </a:xfrm>
          <a:prstGeom prst="rect">
            <a:avLst/>
          </a:prstGeom>
        </p:spPr>
      </p:pic>
      <p:pic>
        <p:nvPicPr>
          <p:cNvPr id="9" name="Graphic 8" descr="Skull with solid fill">
            <a:extLst>
              <a:ext uri="{FF2B5EF4-FFF2-40B4-BE49-F238E27FC236}">
                <a16:creationId xmlns:a16="http://schemas.microsoft.com/office/drawing/2014/main" id="{9CE06774-2B86-1941-A012-ACDDF34E5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7643" y="302895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F0D30-C9C9-BE4C-8300-747903D4490E}"/>
              </a:ext>
            </a:extLst>
          </p:cNvPr>
          <p:cNvSpPr txBox="1"/>
          <p:nvPr/>
        </p:nvSpPr>
        <p:spPr>
          <a:xfrm>
            <a:off x="570301" y="1163148"/>
            <a:ext cx="7311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Агент не различает серые клетки – </a:t>
            </a:r>
            <a:r>
              <a:rPr lang="en-US" dirty="0"/>
              <a:t>q-learning </a:t>
            </a:r>
            <a:r>
              <a:rPr lang="ru-RU" dirty="0"/>
              <a:t>не работает. Агент «застревает» в углу.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A6B722-660C-CF4F-9E9D-5D1C32BD2063}"/>
              </a:ext>
            </a:extLst>
          </p:cNvPr>
          <p:cNvCxnSpPr/>
          <p:nvPr/>
        </p:nvCxnSpPr>
        <p:spPr>
          <a:xfrm>
            <a:off x="4476376" y="1984188"/>
            <a:ext cx="0" cy="699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950A00-7A3C-C444-BA5D-C4E0C0165F0B}"/>
              </a:ext>
            </a:extLst>
          </p:cNvPr>
          <p:cNvCxnSpPr>
            <a:cxnSpLocks/>
          </p:cNvCxnSpPr>
          <p:nvPr/>
        </p:nvCxnSpPr>
        <p:spPr>
          <a:xfrm rot="16200000">
            <a:off x="3272116" y="1754097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868542-2DEA-7148-A575-90C09CFEBD27}"/>
              </a:ext>
            </a:extLst>
          </p:cNvPr>
          <p:cNvCxnSpPr>
            <a:cxnSpLocks/>
          </p:cNvCxnSpPr>
          <p:nvPr/>
        </p:nvCxnSpPr>
        <p:spPr>
          <a:xfrm rot="16200000">
            <a:off x="2020047" y="1757084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270BCA-18C5-E041-AEBC-85FDBFABE832}"/>
              </a:ext>
            </a:extLst>
          </p:cNvPr>
          <p:cNvCxnSpPr>
            <a:cxnSpLocks/>
          </p:cNvCxnSpPr>
          <p:nvPr/>
        </p:nvCxnSpPr>
        <p:spPr>
          <a:xfrm rot="16200000">
            <a:off x="5713505" y="1754097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083E6C-4218-C943-A3EC-7E2F05F6BA6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32706" y="1754097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3C60E2-3543-D54C-BA60-6AEA718C3A8A}"/>
              </a:ext>
            </a:extLst>
          </p:cNvPr>
          <p:cNvCxnSpPr>
            <a:cxnSpLocks/>
          </p:cNvCxnSpPr>
          <p:nvPr/>
        </p:nvCxnSpPr>
        <p:spPr>
          <a:xfrm rot="5400000" flipH="1">
            <a:off x="3272116" y="2115845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DE6F2-5A58-B04D-B768-34AAB6AC2B4A}"/>
              </a:ext>
            </a:extLst>
          </p:cNvPr>
          <p:cNvCxnSpPr>
            <a:cxnSpLocks/>
          </p:cNvCxnSpPr>
          <p:nvPr/>
        </p:nvCxnSpPr>
        <p:spPr>
          <a:xfrm rot="16200000">
            <a:off x="2020047" y="2118832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9BE72D-7078-2849-8F46-DD613628532F}"/>
              </a:ext>
            </a:extLst>
          </p:cNvPr>
          <p:cNvCxnSpPr>
            <a:cxnSpLocks/>
          </p:cNvCxnSpPr>
          <p:nvPr/>
        </p:nvCxnSpPr>
        <p:spPr>
          <a:xfrm rot="5400000" flipH="1">
            <a:off x="5713505" y="2115845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7949BA-48A6-0E40-B789-BD818F14D50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32706" y="2115845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88CC879-664A-8F4C-A84F-7A370A745F3F}"/>
              </a:ext>
            </a:extLst>
          </p:cNvPr>
          <p:cNvSpPr/>
          <p:nvPr/>
        </p:nvSpPr>
        <p:spPr>
          <a:xfrm>
            <a:off x="5363881" y="1912471"/>
            <a:ext cx="1963272" cy="358588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65ED47-6292-AE4F-9B5B-25A2A5549184}"/>
              </a:ext>
            </a:extLst>
          </p:cNvPr>
          <p:cNvSpPr/>
          <p:nvPr/>
        </p:nvSpPr>
        <p:spPr>
          <a:xfrm>
            <a:off x="1670423" y="2286174"/>
            <a:ext cx="1963272" cy="358588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1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E2E-ECE2-C040-BC1D-411C8C62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Клеточный мир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F1251D-4A5C-854C-8222-A094A6DDD245}"/>
              </a:ext>
            </a:extLst>
          </p:cNvPr>
          <p:cNvGraphicFramePr>
            <a:graphicFrameLocks noGrp="1"/>
          </p:cNvGraphicFramePr>
          <p:nvPr/>
        </p:nvGraphicFramePr>
        <p:xfrm>
          <a:off x="1450357" y="1779403"/>
          <a:ext cx="6096000" cy="2252550"/>
        </p:xfrm>
        <a:graphic>
          <a:graphicData uri="http://schemas.openxmlformats.org/drawingml/2006/table">
            <a:tbl>
              <a:tblPr firstRow="1" bandRow="1">
                <a:tableStyleId>{B623574C-9AE7-4070-A081-93A97D88BCA6}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131867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47221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6514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713052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0697410"/>
                    </a:ext>
                  </a:extLst>
                </a:gridCol>
              </a:tblGrid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319201"/>
                  </a:ext>
                </a:extLst>
              </a:tr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58280"/>
                  </a:ext>
                </a:extLst>
              </a:tr>
            </a:tbl>
          </a:graphicData>
        </a:graphic>
      </p:graphicFrame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id="{AD0BA0E8-B8E9-9645-9F7F-51AB9699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1157" y="3028950"/>
            <a:ext cx="914400" cy="914400"/>
          </a:xfrm>
          <a:prstGeom prst="rect">
            <a:avLst/>
          </a:prstGeom>
        </p:spPr>
      </p:pic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AB419F60-5E7C-3D42-82D6-71150AB08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3990" y="3028950"/>
            <a:ext cx="914400" cy="914400"/>
          </a:xfrm>
          <a:prstGeom prst="rect">
            <a:avLst/>
          </a:prstGeom>
        </p:spPr>
      </p:pic>
      <p:pic>
        <p:nvPicPr>
          <p:cNvPr id="9" name="Graphic 8" descr="Skull with solid fill">
            <a:extLst>
              <a:ext uri="{FF2B5EF4-FFF2-40B4-BE49-F238E27FC236}">
                <a16:creationId xmlns:a16="http://schemas.microsoft.com/office/drawing/2014/main" id="{9CE06774-2B86-1941-A012-ACDDF34E5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7643" y="302895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F0D30-C9C9-BE4C-8300-747903D4490E}"/>
              </a:ext>
            </a:extLst>
          </p:cNvPr>
          <p:cNvSpPr txBox="1"/>
          <p:nvPr/>
        </p:nvSpPr>
        <p:spPr>
          <a:xfrm>
            <a:off x="570301" y="1163148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Оптимальна стохастическая стратегия.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A6B722-660C-CF4F-9E9D-5D1C32BD2063}"/>
              </a:ext>
            </a:extLst>
          </p:cNvPr>
          <p:cNvCxnSpPr/>
          <p:nvPr/>
        </p:nvCxnSpPr>
        <p:spPr>
          <a:xfrm>
            <a:off x="4476376" y="1984188"/>
            <a:ext cx="0" cy="699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3C60E2-3543-D54C-BA60-6AEA718C3A8A}"/>
              </a:ext>
            </a:extLst>
          </p:cNvPr>
          <p:cNvCxnSpPr>
            <a:cxnSpLocks/>
          </p:cNvCxnSpPr>
          <p:nvPr/>
        </p:nvCxnSpPr>
        <p:spPr>
          <a:xfrm rot="5400000" flipH="1">
            <a:off x="3272116" y="1978387"/>
            <a:ext cx="0" cy="69924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DE6F2-5A58-B04D-B768-34AAB6AC2B4A}"/>
              </a:ext>
            </a:extLst>
          </p:cNvPr>
          <p:cNvCxnSpPr>
            <a:cxnSpLocks/>
          </p:cNvCxnSpPr>
          <p:nvPr/>
        </p:nvCxnSpPr>
        <p:spPr>
          <a:xfrm rot="16200000">
            <a:off x="2020047" y="1981374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9BE72D-7078-2849-8F46-DD613628532F}"/>
              </a:ext>
            </a:extLst>
          </p:cNvPr>
          <p:cNvCxnSpPr>
            <a:cxnSpLocks/>
          </p:cNvCxnSpPr>
          <p:nvPr/>
        </p:nvCxnSpPr>
        <p:spPr>
          <a:xfrm rot="5400000" flipH="1">
            <a:off x="5713505" y="1978387"/>
            <a:ext cx="0" cy="69924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7949BA-48A6-0E40-B789-BD818F14D50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32706" y="1978387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62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8"/>
                <a:ext cx="8801144" cy="3699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Задача – максимизировать суммарную награду агента,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т.е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максимизировать мат ожидание награды при текущей политике:</a:t>
                </a: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Алгоритм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Q-learning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(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DQN) –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искали приближение оптимальной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функции.</a:t>
                </a: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Вместо приближения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функции – будем сразу искать оптимальную политику. 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8"/>
                <a:ext cx="8801144" cy="36991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37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6F4F-692F-6443-AFA6-9F9409A4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1F0D9C-11BE-764F-B530-80757F51C3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1003021"/>
                <a:ext cx="8520600" cy="3888097"/>
              </a:xfrm>
            </p:spPr>
            <p:txBody>
              <a:bodyPr>
                <a:normAutofit/>
              </a:bodyPr>
              <a:lstStyle/>
              <a:p>
                <a:pPr marL="133350" indent="0">
                  <a:buNone/>
                </a:pPr>
                <a:r>
                  <a:rPr lang="ru-RU" sz="1600" b="1" dirty="0"/>
                  <a:t>Оценка политики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/>
                  <a:t>:</a:t>
                </a:r>
                <a:endParaRPr lang="ru-RU" sz="1600" b="1" dirty="0"/>
              </a:p>
              <a:p>
                <a:pPr marL="133350" indent="0">
                  <a:buNone/>
                </a:pPr>
                <a:r>
                  <a:rPr lang="ru-RU" sz="1400" dirty="0"/>
                  <a:t>Получаем траекторию</a:t>
                </a:r>
                <a:r>
                  <a:rPr lang="en-US" sz="1400" dirty="0"/>
                  <a:t>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r>
                  <a:rPr lang="ru-RU" sz="1800" b="1" dirty="0"/>
                  <a:t>Улучшение политики</a:t>
                </a:r>
                <a:r>
                  <a:rPr lang="en-US" sz="1800" dirty="0"/>
                  <a:t>:</a:t>
                </a:r>
              </a:p>
              <a:p>
                <a:pPr marL="133350" indent="0">
                  <a:buNone/>
                </a:pPr>
                <a:r>
                  <a:rPr lang="ru-RU" sz="1600" dirty="0"/>
                  <a:t>Выбираем «элитные» траектории и усредняем действие на них</a:t>
                </a:r>
                <a:r>
                  <a:rPr lang="en-US" sz="1600" dirty="0"/>
                  <a:t> </a:t>
                </a:r>
                <a:r>
                  <a:rPr lang="ru-RU" sz="1600" dirty="0"/>
                  <a:t>для каждого состояния и обновляем веса модели: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sz="1600" b="1" dirty="0"/>
                  <a:t>Не эффективно!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1F0D9C-11BE-764F-B530-80757F51C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03021"/>
                <a:ext cx="8520600" cy="3888097"/>
              </a:xfrm>
              <a:blipFill>
                <a:blip r:embed="rId2"/>
                <a:stretch>
                  <a:fillRect b="-10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71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F0D9C-11BE-764F-B530-80757F51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03021"/>
            <a:ext cx="8165055" cy="3888097"/>
          </a:xfrm>
        </p:spPr>
        <p:txBody>
          <a:bodyPr>
            <a:normAutofit/>
          </a:bodyPr>
          <a:lstStyle/>
          <a:p>
            <a:pPr marL="133350" indent="0" algn="ctr">
              <a:buNone/>
            </a:pPr>
            <a:endParaRPr lang="ru-RU" sz="3200" dirty="0"/>
          </a:p>
          <a:p>
            <a:pPr marL="133350" indent="0" algn="ctr">
              <a:buNone/>
            </a:pPr>
            <a:r>
              <a:rPr lang="ru-RU" sz="3200" dirty="0"/>
              <a:t>Как улучшать модель на каждом шаге, </a:t>
            </a:r>
          </a:p>
          <a:p>
            <a:pPr marL="133350" indent="0" algn="ctr">
              <a:buNone/>
            </a:pPr>
            <a:r>
              <a:rPr lang="ru-RU" sz="3200" dirty="0"/>
              <a:t>а не по множеству траекторий?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175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656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Задача – максимизировать суммарную награду агента,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т.е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максимизировать мат ожидание награды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при какой-то политике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(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задача конечномерной оптимизации):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ru-RU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Поскольку политика есть отображение пространства действий на пространство состояний то можем представить эту награду в виде суммы всех наград по текущей политике, в случае непрерывного пространства состояний – интегралом:</a:t>
                </a:r>
              </a:p>
              <a:p>
                <a:pPr marL="133350" indent="0" algn="ctr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ru-RU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656142"/>
              </a:xfrm>
              <a:prstGeom prst="rect">
                <a:avLst/>
              </a:prstGeom>
              <a:blipFill>
                <a:blip r:embed="rId3"/>
                <a:stretch>
                  <a:fillRect b="-3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18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877580"/>
                <a:ext cx="8801144" cy="40319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ru-RU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Приблизим политику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нейросетью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Обновляем веса: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r>
                  <a:rPr lang="ru-RU" sz="1400" dirty="0">
                    <a:solidFill>
                      <a:srgbClr val="C00000"/>
                    </a:solidFill>
                    <a:latin typeface="Helvetica Neue" panose="02000503000000020004" pitchFamily="2" charset="0"/>
                  </a:rPr>
                  <a:t>Внимание!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sz="1400" dirty="0">
                    <a:solidFill>
                      <a:srgbClr val="C00000"/>
                    </a:solidFill>
                    <a:latin typeface="Helvetica Neue" panose="02000503000000020004" pitchFamily="2" charset="0"/>
                  </a:rPr>
                  <a:t> не является функцией плотности распределения вероятностей!</a:t>
                </a:r>
              </a:p>
              <a:p>
                <a:pPr marL="133350" indent="0" algn="ctr">
                  <a:buNone/>
                </a:pPr>
                <a14:m>
                  <m:oMath xmlns:m="http://schemas.openxmlformats.org/officeDocument/2006/math">
                    <m:r>
                      <a:rPr lang="ru-RU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Не можем воспользоваться методами семплирования для стохастического интеграла.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Метод конечных приращений. В явном виде - просто, быстро, не эффективно, почти не работает!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877580"/>
                <a:ext cx="8801144" cy="4031950"/>
              </a:xfrm>
              <a:prstGeom prst="rect">
                <a:avLst/>
              </a:prstGeom>
              <a:blipFill>
                <a:blip r:embed="rId3"/>
                <a:stretch>
                  <a:fillRect t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187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Policy gradient theorem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1428" y="1026444"/>
                <a:ext cx="8801144" cy="347817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Градиент политики можно приблизить выражением:</a:t>
                </a:r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:endParaRPr lang="ru-RU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~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e>
                          </m:eqAr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nary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</a:t>
                </a: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Оценка методом Монте-Карло: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428" y="1026444"/>
                <a:ext cx="8801144" cy="3478172"/>
              </a:xfrm>
              <a:prstGeom prst="rect">
                <a:avLst/>
              </a:prstGeom>
              <a:blipFill>
                <a:blip r:embed="rId3"/>
                <a:stretch>
                  <a:fillRect t="-9091" b="-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07E803C-825D-F244-838B-8C3E04FB61B0}"/>
              </a:ext>
            </a:extLst>
          </p:cNvPr>
          <p:cNvSpPr/>
          <p:nvPr/>
        </p:nvSpPr>
        <p:spPr>
          <a:xfrm>
            <a:off x="4572000" y="2718977"/>
            <a:ext cx="2852201" cy="429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1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 - 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алгоритм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Задаем начальное приближение политики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Запускаем обучение. Для каждого эпизода:</a:t>
                </a:r>
              </a:p>
              <a:p>
                <a:pPr lvl="1"/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Действуя по текущей политике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получаем траекторию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награды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и определяем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Следуя по траектории обновляем веса модели на каждом шаге по правилу:</a:t>
                </a:r>
              </a:p>
              <a:p>
                <a:pPr marL="603250" lvl="1" indent="0">
                  <a:buNone/>
                </a:pPr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  <a:blipFill>
                <a:blip r:embed="rId3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8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7777495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25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F2FE1-3E2C-5C4B-AF56-86F7BE66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CC0C1-A9FE-EB41-A092-234D3AB7B14E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7CD40-723E-444D-BE52-EB87F5B42DE8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13310-70E5-8E4C-856E-67239DC65324}"/>
              </a:ext>
            </a:extLst>
          </p:cNvPr>
          <p:cNvSpPr txBox="1"/>
          <p:nvPr/>
        </p:nvSpPr>
        <p:spPr>
          <a:xfrm>
            <a:off x="362078" y="2107235"/>
            <a:ext cx="2786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58D40"/>
                </a:solidFill>
              </a:rPr>
              <a:t>Непрерывное пространство действий</a:t>
            </a:r>
          </a:p>
          <a:p>
            <a:endParaRPr lang="ru-RU" sz="1800" dirty="0">
              <a:solidFill>
                <a:srgbClr val="058D40"/>
              </a:solidFill>
            </a:endParaRPr>
          </a:p>
          <a:p>
            <a:r>
              <a:rPr lang="ru-RU" sz="1800" dirty="0">
                <a:solidFill>
                  <a:srgbClr val="058D40"/>
                </a:solidFill>
              </a:rPr>
              <a:t>Обучаем сразу политику</a:t>
            </a:r>
            <a:endParaRPr lang="en-RU" sz="1800" dirty="0">
              <a:solidFill>
                <a:srgbClr val="058D4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FAB04-6711-1D4A-8216-7D228241E22C}"/>
              </a:ext>
            </a:extLst>
          </p:cNvPr>
          <p:cNvSpPr txBox="1"/>
          <p:nvPr/>
        </p:nvSpPr>
        <p:spPr>
          <a:xfrm>
            <a:off x="6585466" y="1676348"/>
            <a:ext cx="18914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On-policy</a:t>
            </a:r>
          </a:p>
          <a:p>
            <a:endParaRPr lang="en-US" sz="1800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Не можем использовать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Experience replay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Не устойчив;</a:t>
            </a:r>
          </a:p>
          <a:p>
            <a:r>
              <a:rPr lang="ru-RU" dirty="0">
                <a:solidFill>
                  <a:srgbClr val="C00000"/>
                </a:solidFill>
              </a:rPr>
              <a:t>Сходится к локальному </a:t>
            </a:r>
            <a:r>
              <a:rPr lang="ru-RU" dirty="0" err="1">
                <a:solidFill>
                  <a:srgbClr val="C00000"/>
                </a:solidFill>
              </a:rPr>
              <a:t>минимому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184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Advantage REINFORCE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/>
                  <a:t>В силу стохастичности стратегии в одном и том же состоянии в разных эпизодах могут выбираться разные действия. Это может запутать обучение, потому что один пример требует увеличить вероятность выбора некоторого действия, а другой – уменьшить ее. </a:t>
                </a:r>
                <a:endParaRPr lang="en-US" sz="1600" dirty="0"/>
              </a:p>
              <a:p>
                <a:pPr marL="133350" indent="0">
                  <a:buNone/>
                </a:pPr>
                <a:r>
                  <a:rPr lang="ru-RU" sz="1400" dirty="0"/>
                  <a:t>Функция</a:t>
                </a:r>
                <a:r>
                  <a:rPr lang="en-US" sz="1400" dirty="0"/>
                  <a:t> </a:t>
                </a:r>
                <a:r>
                  <a:rPr lang="ru-RU" sz="1400" dirty="0"/>
                  <a:t>преимущества (</a:t>
                </a:r>
                <a:r>
                  <a:rPr lang="en-US" sz="1400" dirty="0"/>
                  <a:t>advantage function):</a:t>
                </a:r>
                <a:endParaRPr lang="ru-RU" sz="1800" dirty="0">
                  <a:latin typeface="PTSerif" panose="020A0603040505020204" pitchFamily="18" charset="77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b="0" i="1" dirty="0"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1400" dirty="0"/>
              </a:p>
              <a:p>
                <a:pPr marL="133350" indent="0">
                  <a:buNone/>
                </a:pPr>
                <a:r>
                  <a:rPr lang="ru-RU" sz="1400" dirty="0"/>
                  <a:t>Тогда обновление весов модели производится по формуле:</a:t>
                </a:r>
              </a:p>
              <a:p>
                <a:pPr marL="133350" indent="0">
                  <a:buNone/>
                </a:pPr>
                <a:endParaRPr lang="ru-RU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400" dirty="0"/>
              </a:p>
              <a:p>
                <a:pPr marL="133350" indent="0">
                  <a:buNone/>
                </a:pPr>
                <a:r>
                  <a:rPr lang="ru-RU" sz="1400" dirty="0"/>
                  <a:t>Введение ценности позволяет откалибровать вознаграждения относительно среднего действия в данном состоянии</a:t>
                </a:r>
                <a:r>
                  <a:rPr lang="ru-RU" sz="1600" dirty="0">
                    <a:effectLst/>
                    <a:latin typeface="PTSerif" panose="020A0603040505020204" pitchFamily="18" charset="77"/>
                  </a:rPr>
                  <a:t>. </a:t>
                </a:r>
                <a:endParaRPr lang="ru-RU" sz="1400" dirty="0"/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  <a:blipFill>
                <a:blip r:embed="rId3"/>
                <a:stretch>
                  <a:fillRect r="-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D4A945E-AAF5-204B-A475-27B5E2E52D9C}"/>
              </a:ext>
            </a:extLst>
          </p:cNvPr>
          <p:cNvSpPr/>
          <p:nvPr/>
        </p:nvSpPr>
        <p:spPr>
          <a:xfrm>
            <a:off x="3094426" y="3330599"/>
            <a:ext cx="2743200" cy="4360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1B2BA7-6165-D644-BED5-E119720E35F5}"/>
              </a:ext>
            </a:extLst>
          </p:cNvPr>
          <p:cNvSpPr/>
          <p:nvPr/>
        </p:nvSpPr>
        <p:spPr>
          <a:xfrm>
            <a:off x="3700998" y="2199205"/>
            <a:ext cx="1525010" cy="3543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4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Дальнейшие улучшения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/>
                  <a:t>Обновление весов модели:</a:t>
                </a:r>
              </a:p>
              <a:p>
                <a:pPr marL="133350" indent="0">
                  <a:buNone/>
                </a:pPr>
                <a:endParaRPr lang="ru-RU" sz="9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REINFORCE</a:t>
                </a:r>
              </a:p>
              <a:p>
                <a:pPr marL="133350" indent="0">
                  <a:buNone/>
                </a:pPr>
                <a:endParaRPr lang="en-US" sz="1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REINFORCE 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- DDPG (Deep deterministic Policy Gradient)</a:t>
                </a: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  <a:blipFill>
                <a:blip r:embed="rId3"/>
                <a:stretch>
                  <a:fillRect b="-6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2A31A4C-AA56-F149-A010-DA85625DA460}"/>
              </a:ext>
            </a:extLst>
          </p:cNvPr>
          <p:cNvSpPr/>
          <p:nvPr/>
        </p:nvSpPr>
        <p:spPr>
          <a:xfrm>
            <a:off x="2827979" y="1666839"/>
            <a:ext cx="30278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394F1-8561-8843-B4FF-F39D91888612}"/>
              </a:ext>
            </a:extLst>
          </p:cNvPr>
          <p:cNvSpPr/>
          <p:nvPr/>
        </p:nvSpPr>
        <p:spPr>
          <a:xfrm>
            <a:off x="2827978" y="2288803"/>
            <a:ext cx="30278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2C789F-FD5A-644A-9CAE-3B5CCB5DEA1F}"/>
              </a:ext>
            </a:extLst>
          </p:cNvPr>
          <p:cNvSpPr/>
          <p:nvPr/>
        </p:nvSpPr>
        <p:spPr>
          <a:xfrm>
            <a:off x="2827978" y="2912800"/>
            <a:ext cx="92651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855B3-C7C7-DF4D-8301-473543C4AD65}"/>
              </a:ext>
            </a:extLst>
          </p:cNvPr>
          <p:cNvSpPr/>
          <p:nvPr/>
        </p:nvSpPr>
        <p:spPr>
          <a:xfrm>
            <a:off x="2827978" y="3508264"/>
            <a:ext cx="2706866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DC245B-823D-AB40-976B-2B6BCD082B7F}"/>
              </a:ext>
            </a:extLst>
          </p:cNvPr>
          <p:cNvSpPr/>
          <p:nvPr/>
        </p:nvSpPr>
        <p:spPr>
          <a:xfrm>
            <a:off x="1648138" y="4170460"/>
            <a:ext cx="2300131" cy="4923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10076F-3D95-EF49-B27F-84F16A6E3F79}"/>
              </a:ext>
            </a:extLst>
          </p:cNvPr>
          <p:cNvSpPr/>
          <p:nvPr/>
        </p:nvSpPr>
        <p:spPr>
          <a:xfrm>
            <a:off x="1883299" y="2912800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2B092-6846-EE47-ABDC-A433F497F24E}"/>
              </a:ext>
            </a:extLst>
          </p:cNvPr>
          <p:cNvSpPr/>
          <p:nvPr/>
        </p:nvSpPr>
        <p:spPr>
          <a:xfrm>
            <a:off x="1883299" y="3508264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C7D73D-F582-314E-9C10-F4C90A2E5012}"/>
              </a:ext>
            </a:extLst>
          </p:cNvPr>
          <p:cNvSpPr/>
          <p:nvPr/>
        </p:nvSpPr>
        <p:spPr>
          <a:xfrm>
            <a:off x="3021758" y="4250006"/>
            <a:ext cx="73273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1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RL-2023-10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Algorithms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AC6D5-07DF-4C46-8ABA-99100720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81" y="1068918"/>
            <a:ext cx="7321337" cy="36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48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4193384391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Advantage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882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1150">
              <a:buSzPts val="1300"/>
              <a:buFont typeface="Roboto"/>
              <a:buAutoNum type="arabicPeriod"/>
            </a:pPr>
            <a:r>
              <a:rPr lang="en-GB" sz="1300" dirty="0">
                <a:hlinkClick r:id="rId3"/>
              </a:rPr>
              <a:t>Reinforcement Learning frameworks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4"/>
              </a:rPr>
              <a:t>Список ресурсов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 err="1">
                <a:hlinkClick r:id="rId5"/>
              </a:rPr>
              <a:t>Лю</a:t>
            </a:r>
            <a:r>
              <a:rPr lang="ru-RU" sz="1300" dirty="0">
                <a:hlinkClick r:id="rId5"/>
              </a:rPr>
              <a:t> Ю. (Х.) Обучение с подкреплением на </a:t>
            </a:r>
            <a:r>
              <a:rPr lang="en-GB" sz="1300" dirty="0" err="1">
                <a:hlinkClick r:id="rId5"/>
              </a:rPr>
              <a:t>PyTorch</a:t>
            </a:r>
            <a:r>
              <a:rPr lang="en-GB" sz="1300" dirty="0">
                <a:hlinkClick r:id="rId5"/>
              </a:rPr>
              <a:t>: </a:t>
            </a:r>
            <a:r>
              <a:rPr lang="ru-RU" sz="1300" dirty="0">
                <a:hlinkClick r:id="rId5"/>
              </a:rPr>
              <a:t>сборник рецептов / пер. с англ. А. А. </a:t>
            </a:r>
            <a:r>
              <a:rPr lang="ru-RU" sz="1300" dirty="0" err="1">
                <a:hlinkClick r:id="rId5"/>
              </a:rPr>
              <a:t>Слинкина</a:t>
            </a:r>
            <a:r>
              <a:rPr lang="ru-RU" sz="1300" dirty="0">
                <a:hlinkClick r:id="rId5"/>
              </a:rPr>
              <a:t>. – М.: ДМК Пресс, 2020. – 282 с. 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6"/>
              </a:rPr>
              <a:t>Недостатки/неудачи обучения с подкреплением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7"/>
              </a:rPr>
              <a:t>Обзор алгоритмов и их недостатков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8"/>
              </a:rPr>
              <a:t>Особенности основных алгоритмов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b="0" i="0" u="none" strike="noStrike" dirty="0">
                <a:solidFill>
                  <a:srgbClr val="333333"/>
                </a:solidFill>
                <a:effectLst/>
                <a:latin typeface=""/>
                <a:hlinkClick r:id="rId9"/>
              </a:rPr>
              <a:t>Эволюционные стратегии в </a:t>
            </a:r>
            <a:r>
              <a:rPr lang="en-US" sz="1300" b="0" i="0" u="none" strike="noStrike" dirty="0">
                <a:solidFill>
                  <a:srgbClr val="333333"/>
                </a:solidFill>
                <a:effectLst/>
                <a:latin typeface=""/>
                <a:hlinkClick r:id="rId9"/>
              </a:rPr>
              <a:t>RL</a:t>
            </a:r>
            <a:endParaRPr lang="ru-RU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  <a:p>
            <a:pPr indent="-311150">
              <a:buSzPts val="1300"/>
              <a:buFont typeface="Roboto"/>
              <a:buAutoNum type="arabicPeriod"/>
            </a:pP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119438088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Задачи с непрерывным пространством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 </a:t>
                      </a: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Пути улучшения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089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2744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</a:rPr>
              <a:t>11.01.24 –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Actor-Critic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алгоритм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52E98-0825-2C4A-8FA1-9407F8F7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learning.</a:t>
            </a:r>
            <a:br>
              <a:rPr lang="en-US" dirty="0"/>
            </a:br>
            <a:r>
              <a:rPr lang="ru-RU" dirty="0"/>
              <a:t>Введение в </a:t>
            </a:r>
            <a:r>
              <a:rPr lang="en-US" dirty="0" err="1"/>
              <a:t>DeepRL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615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3050"/>
            <a:ext cx="50955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B6C0B-391F-E646-B875-92F9CA29F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8476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325417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 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15325"/>
            <a:ext cx="3495512" cy="93235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40636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9" y="3543819"/>
            <a:ext cx="1831145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25AA0674-F512-9F4F-BB4B-AD92C5C6C2D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8300280" y="72262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9C1998F-4E8B-F34E-B99E-DF7E32DDC358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261733" y="4226498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35F41952-5547-794A-A4B5-D27356C8964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015296" y="193682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8;p40">
            <a:extLst>
              <a:ext uri="{FF2B5EF4-FFF2-40B4-BE49-F238E27FC236}">
                <a16:creationId xmlns:a16="http://schemas.microsoft.com/office/drawing/2014/main" id="{0744F57F-5683-6241-BF48-73D4D625C635}"/>
              </a:ext>
            </a:extLst>
          </p:cNvPr>
          <p:cNvPicPr preferRelativeResize="0"/>
          <p:nvPr/>
        </p:nvPicPr>
        <p:blipFill>
          <a:blip r:embed="rId4"/>
          <a:srcRect t="3037" b="3037"/>
          <a:stretch/>
        </p:blipFill>
        <p:spPr>
          <a:xfrm>
            <a:off x="6903908" y="1936825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" name="Google Shape;231;p40">
            <a:extLst>
              <a:ext uri="{FF2B5EF4-FFF2-40B4-BE49-F238E27FC236}">
                <a16:creationId xmlns:a16="http://schemas.microsoft.com/office/drawing/2014/main" id="{F758404F-5313-4A48-B854-6B667B6C2207}"/>
              </a:ext>
            </a:extLst>
          </p:cNvPr>
          <p:cNvPicPr preferRelativeResize="0"/>
          <p:nvPr/>
        </p:nvPicPr>
        <p:blipFill>
          <a:blip r:embed="rId5"/>
          <a:srcRect t="5740" b="5740"/>
          <a:stretch/>
        </p:blipFill>
        <p:spPr>
          <a:xfrm>
            <a:off x="6592621" y="3340391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820139" y="128322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8000141" y="125700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6444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43822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685179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65895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Reinforcement Learning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Q-Network 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(DQN)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Policy Gradient (PG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Actor-Critic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183262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89266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4"/>
          <a:srcRect t="11003" b="11003"/>
          <a:stretch/>
        </p:blipFill>
        <p:spPr>
          <a:xfrm>
            <a:off x="687921" y="3432973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25990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458300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.12 -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2986032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23486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38210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45342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39732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86931" y="351631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546085" y="34602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18339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7125" y="24623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Policy Gradient theorem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99825" y="371913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Улучшения алгоритма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74940" y="309073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2"/>
          <p:cNvCxnSpPr>
            <a:cxnSpLocks/>
            <a:stCxn id="267" idx="1"/>
            <a:endCxn id="269" idx="1"/>
          </p:cNvCxnSpPr>
          <p:nvPr/>
        </p:nvCxnSpPr>
        <p:spPr>
          <a:xfrm rot="10800000" flipH="1" flipV="1">
            <a:off x="786525" y="1393625"/>
            <a:ext cx="600" cy="628402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rot="10800000" flipV="1">
            <a:off x="787125" y="2022027"/>
            <a:ext cx="12700" cy="62840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cxnSpLocks/>
            <a:stCxn id="270" idx="1"/>
            <a:endCxn id="272" idx="1"/>
          </p:cNvCxnSpPr>
          <p:nvPr/>
        </p:nvCxnSpPr>
        <p:spPr>
          <a:xfrm rot="10800000" flipV="1">
            <a:off x="774941" y="2650429"/>
            <a:ext cx="12185" cy="628402"/>
          </a:xfrm>
          <a:prstGeom prst="curvedConnector3">
            <a:avLst>
              <a:gd name="adj1" fmla="val 197607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8" name="Google Shape;272;p52">
            <a:extLst>
              <a:ext uri="{FF2B5EF4-FFF2-40B4-BE49-F238E27FC236}">
                <a16:creationId xmlns:a16="http://schemas.microsoft.com/office/drawing/2014/main" id="{D431EAF1-5808-7F4D-8FC1-9FBBFE2350DA}"/>
              </a:ext>
            </a:extLst>
          </p:cNvPr>
          <p:cNvSpPr/>
          <p:nvPr/>
        </p:nvSpPr>
        <p:spPr>
          <a:xfrm>
            <a:off x="786525" y="434753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Группа алгоритмов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277;p52">
            <a:extLst>
              <a:ext uri="{FF2B5EF4-FFF2-40B4-BE49-F238E27FC236}">
                <a16:creationId xmlns:a16="http://schemas.microsoft.com/office/drawing/2014/main" id="{DC4A3018-ECE4-2B44-A92A-BC0573E577C3}"/>
              </a:ext>
            </a:extLst>
          </p:cNvPr>
          <p:cNvCxnSpPr>
            <a:cxnSpLocks/>
            <a:stCxn id="272" idx="1"/>
            <a:endCxn id="271" idx="1"/>
          </p:cNvCxnSpPr>
          <p:nvPr/>
        </p:nvCxnSpPr>
        <p:spPr>
          <a:xfrm rot="10800000" flipH="1" flipV="1">
            <a:off x="774939" y="3278831"/>
            <a:ext cx="24885" cy="628402"/>
          </a:xfrm>
          <a:prstGeom prst="curvedConnector3">
            <a:avLst>
              <a:gd name="adj1" fmla="val -918626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" name="Google Shape;277;p52">
            <a:extLst>
              <a:ext uri="{FF2B5EF4-FFF2-40B4-BE49-F238E27FC236}">
                <a16:creationId xmlns:a16="http://schemas.microsoft.com/office/drawing/2014/main" id="{F7CCCBE8-639F-B943-8316-3A7DD2F0B684}"/>
              </a:ext>
            </a:extLst>
          </p:cNvPr>
          <p:cNvCxnSpPr>
            <a:cxnSpLocks/>
            <a:stCxn id="271" idx="1"/>
            <a:endCxn id="28" idx="1"/>
          </p:cNvCxnSpPr>
          <p:nvPr/>
        </p:nvCxnSpPr>
        <p:spPr>
          <a:xfrm rot="10800000" flipV="1">
            <a:off x="786525" y="3907233"/>
            <a:ext cx="13300" cy="628404"/>
          </a:xfrm>
          <a:prstGeom prst="curvedConnector3">
            <a:avLst>
              <a:gd name="adj1" fmla="val 181879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04FD1A-DAFB-984D-AA84-699B408ECC16}"/>
              </a:ext>
            </a:extLst>
          </p:cNvPr>
          <p:cNvGrpSpPr/>
          <p:nvPr/>
        </p:nvGrpSpPr>
        <p:grpSpPr>
          <a:xfrm>
            <a:off x="5362873" y="598538"/>
            <a:ext cx="3139518" cy="4011545"/>
            <a:chOff x="5362873" y="598538"/>
            <a:chExt cx="3139518" cy="40115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B58BFF-5376-8241-BE03-81F21602E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890"/>
            <a:stretch/>
          </p:blipFill>
          <p:spPr>
            <a:xfrm>
              <a:off x="5362873" y="598538"/>
              <a:ext cx="3054665" cy="215693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DCFFC0-4300-3648-B859-55853B0256D4}"/>
                </a:ext>
              </a:extLst>
            </p:cNvPr>
            <p:cNvSpPr/>
            <p:nvPr/>
          </p:nvSpPr>
          <p:spPr>
            <a:xfrm>
              <a:off x="5389792" y="598538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B71E481-D0AE-1B45-B217-D6E6D6265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78"/>
            <a:stretch/>
          </p:blipFill>
          <p:spPr>
            <a:xfrm>
              <a:off x="5917445" y="2846057"/>
              <a:ext cx="2500093" cy="176402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D1C180-95FC-2843-841A-8EDC89253312}"/>
                </a:ext>
              </a:extLst>
            </p:cNvPr>
            <p:cNvSpPr/>
            <p:nvPr/>
          </p:nvSpPr>
          <p:spPr>
            <a:xfrm>
              <a:off x="8126645" y="2828340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2052574398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Применять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 задачам с непрерывным пространством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Policy Gradient theorem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85982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алгоритм </a:t>
                      </a: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пути улучшения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4018911976"/>
              </p:ext>
            </p:extLst>
          </p:nvPr>
        </p:nvGraphicFramePr>
        <p:xfrm>
          <a:off x="952500" y="1544194"/>
          <a:ext cx="7239000" cy="92644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задачи обучения с подкреплением для окружений большой размерности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непрерывного пространства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базу для перехода к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Actor-Critic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8475</TotalTime>
  <Words>1276</Words>
  <Application>Microsoft Macintosh PowerPoint</Application>
  <PresentationFormat>On-screen Show (16:9)</PresentationFormat>
  <Paragraphs>284</Paragraphs>
  <Slides>38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Cambria Math</vt:lpstr>
      <vt:lpstr>Arial</vt:lpstr>
      <vt:lpstr>Courier New</vt:lpstr>
      <vt:lpstr>Google Sans</vt:lpstr>
      <vt:lpstr>Symbol</vt:lpstr>
      <vt:lpstr>Bradley Hand</vt:lpstr>
      <vt:lpstr>AkayaTelivigala</vt:lpstr>
      <vt:lpstr>Roboto</vt:lpstr>
      <vt:lpstr>Helvetica Neue</vt:lpstr>
      <vt:lpstr>PTSerif</vt:lpstr>
      <vt:lpstr>Светлая тема</vt:lpstr>
      <vt:lpstr>Светлая тема</vt:lpstr>
      <vt:lpstr>Reinforcement learning Policy Gradient</vt:lpstr>
      <vt:lpstr>Проверить, идет ли запись</vt:lpstr>
      <vt:lpstr>Правила вебинара</vt:lpstr>
      <vt:lpstr>Reinforcement learning. Введение в DeepRL 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Постановка задачи</vt:lpstr>
      <vt:lpstr>Markov Property</vt:lpstr>
      <vt:lpstr>Алгоритм REINFORCE</vt:lpstr>
      <vt:lpstr>Value based and Policy based</vt:lpstr>
      <vt:lpstr>достоинства и недостатки</vt:lpstr>
      <vt:lpstr>DQN – достоинства и недостатки</vt:lpstr>
      <vt:lpstr>Клеточный мир</vt:lpstr>
      <vt:lpstr>Клеточный мир</vt:lpstr>
      <vt:lpstr>Клеточный мир</vt:lpstr>
      <vt:lpstr>REINFORCE</vt:lpstr>
      <vt:lpstr>Deep Cross-entropy</vt:lpstr>
      <vt:lpstr>PowerPoint Presentation</vt:lpstr>
      <vt:lpstr>REINFORCE</vt:lpstr>
      <vt:lpstr>REINFORCE</vt:lpstr>
      <vt:lpstr>Policy gradient theorem</vt:lpstr>
      <vt:lpstr>REINFORCE - алгоритм</vt:lpstr>
      <vt:lpstr>достоинства и недостатки</vt:lpstr>
      <vt:lpstr>REINFORCE – достоинства и недостатки</vt:lpstr>
      <vt:lpstr>Advantage REINFORCE</vt:lpstr>
      <vt:lpstr>Дальнейшие улучшения</vt:lpstr>
      <vt:lpstr>Algorithms</vt:lpstr>
      <vt:lpstr>Практика</vt:lpstr>
      <vt:lpstr>Практика</vt:lpstr>
      <vt:lpstr>Список материалов для изучения</vt:lpstr>
      <vt:lpstr>Вопросы?</vt:lpstr>
      <vt:lpstr>Рефлексия</vt:lpstr>
      <vt:lpstr>Цели вебинара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74</cp:revision>
  <dcterms:modified xsi:type="dcterms:W3CDTF">2024-01-04T14:26:03Z</dcterms:modified>
</cp:coreProperties>
</file>